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368" r:id="rId2"/>
    <p:sldId id="390" r:id="rId3"/>
    <p:sldId id="394" r:id="rId4"/>
    <p:sldId id="395" r:id="rId5"/>
    <p:sldId id="396" r:id="rId6"/>
    <p:sldId id="398" r:id="rId7"/>
    <p:sldId id="397" r:id="rId8"/>
    <p:sldId id="384" r:id="rId9"/>
    <p:sldId id="392" r:id="rId10"/>
    <p:sldId id="372" r:id="rId11"/>
    <p:sldId id="373" r:id="rId12"/>
    <p:sldId id="374" r:id="rId13"/>
    <p:sldId id="375" r:id="rId14"/>
    <p:sldId id="376" r:id="rId15"/>
    <p:sldId id="386" r:id="rId16"/>
    <p:sldId id="393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4BAC99"/>
    <a:srgbClr val="F71CD3"/>
    <a:srgbClr val="C01CD3"/>
    <a:srgbClr val="C056D3"/>
    <a:srgbClr val="00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-1720" y="-1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6821C-4455-CE40-B97F-2027BB899CB2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C6E62-B1E3-D948-A33F-79BD48619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5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AE05BE-3708-5940-BE29-734AFB944FF8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CF69C6-9D81-9548-8F80-DEEDEA26E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2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C30C-7273-9446-83D6-52F1529A5CA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847D5-F7A9-354F-8435-79C37311C326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DBDB5-D9FF-FC43-9A2B-92EA9F59AA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003C-2641-2247-B65E-12E122986E9D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81A2-A49B-F64C-A559-5793C894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7F01-1511-344E-B499-10BFAA1ECC05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7C48-BCA9-FB47-8ADD-C90FCEA0C8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EE83-4855-8B4B-91B9-48BEB7469D73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5EFD-B528-6641-AB6D-E22D20BE6C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E9E07-05B2-0440-993D-D8847AAA0AFB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409A-BAD9-9B47-8CD6-B7848C9355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2497-9ED3-E644-B90E-87DE044FB5E6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080D-95BB-2745-A13C-D4111489B0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B8F9-CA51-0145-B800-8F91530CFA0B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B1318-1E6A-8441-A090-5AD8646F71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042AF-063C-DE46-AACA-B034838D78F0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879DD-5100-8C48-A16F-BDFF37164E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CC4B-ABBB-7E44-B196-5FD86D97E12C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FE35-17F9-3941-9838-FB5B12F322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829D-00B4-F04B-96A6-3568A9A4B4B3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BC92-163A-2D43-A288-327D1D5B95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1595C-B2E6-C34C-80C5-8BB02F70583F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50F9-4B13-834A-81C3-0C5B0CFDE3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D19A5F9-6F8E-1A40-8C2B-33F8F6D820AE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EB3CAC3-DF0C-CB49-A959-BABE7A45B8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543" y="3541721"/>
            <a:ext cx="2870200" cy="2832100"/>
          </a:xfrm>
          <a:prstGeom prst="rect">
            <a:avLst/>
          </a:prstGeom>
        </p:spPr>
      </p:pic>
      <p:pic>
        <p:nvPicPr>
          <p:cNvPr id="3" name="Picture 2" descr="images-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111" y="2224088"/>
            <a:ext cx="2413000" cy="3365500"/>
          </a:xfrm>
          <a:prstGeom prst="rect">
            <a:avLst/>
          </a:prstGeom>
        </p:spPr>
      </p:pic>
      <p:pic>
        <p:nvPicPr>
          <p:cNvPr id="4" name="Picture 3" descr="images-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1" y="2395718"/>
            <a:ext cx="3505201" cy="2324100"/>
          </a:xfrm>
          <a:prstGeom prst="rect">
            <a:avLst/>
          </a:prstGeom>
        </p:spPr>
      </p:pic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543" y="1323250"/>
            <a:ext cx="3161882" cy="2841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043" y="17011"/>
            <a:ext cx="5747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Infectious Diseases</a:t>
            </a:r>
          </a:p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Lesson </a:t>
            </a:r>
            <a:r>
              <a:rPr lang="en-US" sz="3600" b="1" dirty="0" smtClean="0">
                <a:latin typeface="Gill Sans" charset="0"/>
                <a:cs typeface="Gill Sans" charset="0"/>
              </a:rPr>
              <a:t>5.5</a:t>
            </a:r>
            <a:endParaRPr lang="en-US" sz="3600" b="1" dirty="0">
              <a:latin typeface="Gill Sans" charset="0"/>
              <a:cs typeface="Gill Sans" charset="0"/>
            </a:endParaRPr>
          </a:p>
          <a:p>
            <a:pPr marL="0" lvl="1" algn="ctr"/>
            <a:endParaRPr lang="en-US" sz="3600" b="1" dirty="0" smtClean="0">
              <a:latin typeface="Gill Sans"/>
              <a:cs typeface="Gill Sans"/>
            </a:endParaRPr>
          </a:p>
          <a:p>
            <a:pPr marL="0" lvl="1" algn="ctr"/>
            <a:endParaRPr lang="en-US" sz="3600" b="1" dirty="0" smtClean="0">
              <a:latin typeface="Gill Sans"/>
              <a:cs typeface="Gill Sans"/>
            </a:endParaRPr>
          </a:p>
          <a:p>
            <a:pPr algn="ctr"/>
            <a:endParaRPr lang="en-US" sz="3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2209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3987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latin typeface="Gill Sans"/>
                <a:ea typeface="ＭＳ Ｐゴシック" charset="-128"/>
                <a:cs typeface="Gill Sans"/>
              </a:rPr>
              <a:t>Killed (inactivated) microbes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76500" y="1727200"/>
            <a:ext cx="6553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Calibri"/>
                <a:cs typeface="Calibri"/>
              </a:rPr>
              <a:t>Usually killed with heat, chemicals, or radiation</a:t>
            </a:r>
            <a:r>
              <a:rPr lang="en-US" sz="3000" b="1" dirty="0">
                <a:latin typeface="Calibri"/>
                <a:cs typeface="Calibri"/>
              </a:rPr>
              <a:t>.</a:t>
            </a:r>
            <a:endParaRPr lang="en-US" sz="3000" b="1" dirty="0" smtClean="0">
              <a:latin typeface="Calibri"/>
              <a:cs typeface="Calibri"/>
            </a:endParaRPr>
          </a:p>
          <a:p>
            <a:r>
              <a:rPr lang="en-US" sz="3000" b="1" dirty="0" smtClean="0">
                <a:latin typeface="Calibri"/>
                <a:cs typeface="Calibri"/>
              </a:rPr>
              <a:t>Pros: </a:t>
            </a:r>
            <a:r>
              <a:rPr lang="en-US" sz="3000" dirty="0" smtClean="0">
                <a:latin typeface="Calibri"/>
                <a:cs typeface="Calibri"/>
              </a:rPr>
              <a:t>generates strong immune response because it contains many antigens.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Cons</a:t>
            </a:r>
            <a:r>
              <a:rPr lang="en-US" sz="3000" dirty="0" smtClean="0">
                <a:latin typeface="Calibri"/>
                <a:cs typeface="Calibri"/>
              </a:rPr>
              <a:t>: it can become dangerous if manufacturing errors are made and the virus is not killed, especially for people who are </a:t>
            </a:r>
            <a:r>
              <a:rPr lang="en-US" sz="3000" dirty="0" err="1" smtClean="0">
                <a:latin typeface="Calibri"/>
                <a:cs typeface="Calibri"/>
              </a:rPr>
              <a:t>immunocompromised</a:t>
            </a:r>
            <a:r>
              <a:rPr lang="en-US" sz="3000" dirty="0">
                <a:latin typeface="Calibri"/>
                <a:cs typeface="Calibri"/>
              </a:rPr>
              <a:t>.</a:t>
            </a:r>
            <a:endParaRPr lang="en-US" sz="3000" dirty="0" smtClean="0">
              <a:latin typeface="Calibri"/>
              <a:cs typeface="Calibri"/>
            </a:endParaRPr>
          </a:p>
          <a:p>
            <a:r>
              <a:rPr lang="en-US" sz="3000" b="1" dirty="0" smtClean="0">
                <a:latin typeface="Calibri"/>
                <a:cs typeface="Calibri"/>
              </a:rPr>
              <a:t>Examples</a:t>
            </a:r>
            <a:r>
              <a:rPr lang="en-US" sz="3000" dirty="0" smtClean="0">
                <a:latin typeface="Calibri"/>
                <a:cs typeface="Calibri"/>
              </a:rPr>
              <a:t>: flu shot, injectable form</a:t>
            </a:r>
            <a:endParaRPr lang="en-US" sz="3000" dirty="0">
              <a:latin typeface="Calibri"/>
              <a:cs typeface="Calibri"/>
            </a:endParaRPr>
          </a:p>
        </p:txBody>
      </p:sp>
      <p:sp>
        <p:nvSpPr>
          <p:cNvPr id="17" name="Frame 16"/>
          <p:cNvSpPr/>
          <p:nvPr/>
        </p:nvSpPr>
        <p:spPr>
          <a:xfrm>
            <a:off x="265540" y="1901298"/>
            <a:ext cx="2210960" cy="2286986"/>
          </a:xfrm>
          <a:prstGeom prst="frame">
            <a:avLst>
              <a:gd name="adj1" fmla="val 223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962346" y="2106680"/>
            <a:ext cx="811418" cy="688707"/>
          </a:xfrm>
          <a:prstGeom prst="irregularSeal1">
            <a:avLst/>
          </a:prstGeom>
          <a:solidFill>
            <a:srgbClr val="5959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1272614" y="2126114"/>
            <a:ext cx="195022" cy="940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>
            <a:off x="1644940" y="2293795"/>
            <a:ext cx="195022" cy="940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1563379" y="2592107"/>
            <a:ext cx="195022" cy="940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1173033" y="2666103"/>
            <a:ext cx="195022" cy="940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951261" y="2156580"/>
            <a:ext cx="195022" cy="940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 bwMode="auto">
          <a:xfrm>
            <a:off x="884802" y="2452756"/>
            <a:ext cx="195022" cy="940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extBox 58"/>
          <p:cNvSpPr txBox="1">
            <a:spLocks noChangeArrowheads="1"/>
          </p:cNvSpPr>
          <p:nvPr/>
        </p:nvSpPr>
        <p:spPr bwMode="auto">
          <a:xfrm>
            <a:off x="353265" y="3203541"/>
            <a:ext cx="202929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+mn-lt"/>
              </a:rPr>
              <a:t>Microbe that has</a:t>
            </a:r>
          </a:p>
          <a:p>
            <a:r>
              <a:rPr lang="en-US" b="1" dirty="0" smtClean="0">
                <a:latin typeface="+mn-lt"/>
              </a:rPr>
              <a:t>been completely</a:t>
            </a:r>
          </a:p>
          <a:p>
            <a:r>
              <a:rPr lang="en-US" b="1" dirty="0" smtClean="0">
                <a:latin typeface="+mn-lt"/>
              </a:rPr>
              <a:t>Inactivated (killed).</a:t>
            </a:r>
            <a:endParaRPr lang="en-US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9421" y="1916593"/>
            <a:ext cx="35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1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17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2345951" y="1660133"/>
            <a:ext cx="6853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Calibri"/>
                <a:cs typeface="Calibri"/>
              </a:rPr>
              <a:t>The microbe can be weakened (attenuated) by selection or chemicals. 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Pros</a:t>
            </a:r>
            <a:r>
              <a:rPr lang="en-US" sz="3000" b="1" dirty="0">
                <a:latin typeface="Calibri"/>
                <a:cs typeface="Calibri"/>
              </a:rPr>
              <a:t>: </a:t>
            </a:r>
            <a:r>
              <a:rPr lang="en-US" sz="3000" dirty="0">
                <a:latin typeface="Calibri"/>
                <a:cs typeface="Calibri"/>
              </a:rPr>
              <a:t>generates </a:t>
            </a:r>
            <a:r>
              <a:rPr lang="en-US" sz="3000" dirty="0" smtClean="0">
                <a:latin typeface="Calibri"/>
                <a:cs typeface="Calibri"/>
              </a:rPr>
              <a:t>very strong </a:t>
            </a:r>
            <a:r>
              <a:rPr lang="en-US" sz="3000" dirty="0">
                <a:latin typeface="Calibri"/>
                <a:cs typeface="Calibri"/>
              </a:rPr>
              <a:t>immune response because it </a:t>
            </a:r>
            <a:r>
              <a:rPr lang="en-US" sz="3000" dirty="0" smtClean="0">
                <a:latin typeface="Calibri"/>
                <a:cs typeface="Calibri"/>
              </a:rPr>
              <a:t>will replicate a little bit in your body.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Cons: </a:t>
            </a:r>
            <a:r>
              <a:rPr lang="en-US" sz="3000" dirty="0" smtClean="0">
                <a:latin typeface="Calibri"/>
                <a:cs typeface="Calibri"/>
              </a:rPr>
              <a:t>Cannot be used in </a:t>
            </a:r>
            <a:r>
              <a:rPr lang="en-US" sz="3000" dirty="0" err="1" smtClean="0">
                <a:latin typeface="Calibri"/>
                <a:cs typeface="Calibri"/>
              </a:rPr>
              <a:t>immunocompromised</a:t>
            </a:r>
            <a:r>
              <a:rPr lang="en-US" sz="3000" dirty="0" smtClean="0">
                <a:latin typeface="Calibri"/>
                <a:cs typeface="Calibri"/>
              </a:rPr>
              <a:t> people because it can make them sick. 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Examples</a:t>
            </a:r>
            <a:r>
              <a:rPr lang="en-US" sz="3000" dirty="0" smtClean="0">
                <a:latin typeface="Calibri"/>
                <a:cs typeface="Calibri"/>
              </a:rPr>
              <a:t>: flu shot, the nasal spray form</a:t>
            </a: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Live but weakened (attenuated) microbe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7199" y="2076021"/>
            <a:ext cx="2058752" cy="2237933"/>
            <a:chOff x="2530327" y="4078360"/>
            <a:chExt cx="2058752" cy="2237933"/>
          </a:xfrm>
        </p:grpSpPr>
        <p:grpSp>
          <p:nvGrpSpPr>
            <p:cNvPr id="14" name="Group 60"/>
            <p:cNvGrpSpPr/>
            <p:nvPr/>
          </p:nvGrpSpPr>
          <p:grpSpPr>
            <a:xfrm>
              <a:off x="2530327" y="4078360"/>
              <a:ext cx="2058752" cy="2237933"/>
              <a:chOff x="1999010" y="4464270"/>
              <a:chExt cx="2058752" cy="2237933"/>
            </a:xfrm>
          </p:grpSpPr>
          <p:grpSp>
            <p:nvGrpSpPr>
              <p:cNvPr id="16" name="Group 38"/>
              <p:cNvGrpSpPr/>
              <p:nvPr/>
            </p:nvGrpSpPr>
            <p:grpSpPr>
              <a:xfrm>
                <a:off x="2640636" y="4796807"/>
                <a:ext cx="976349" cy="735216"/>
                <a:chOff x="570487" y="3376395"/>
                <a:chExt cx="976349" cy="735216"/>
              </a:xfrm>
            </p:grpSpPr>
            <p:sp>
              <p:nvSpPr>
                <p:cNvPr id="20" name="Oval 19"/>
                <p:cNvSpPr/>
                <p:nvPr/>
              </p:nvSpPr>
              <p:spPr bwMode="auto">
                <a:xfrm>
                  <a:off x="967937" y="3376395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 bwMode="auto">
                <a:xfrm>
                  <a:off x="1351814" y="3533242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 bwMode="auto">
                <a:xfrm>
                  <a:off x="1295305" y="3811347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>
                  <a:off x="906720" y="4017528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 bwMode="auto">
                <a:xfrm>
                  <a:off x="654919" y="3484927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 bwMode="auto">
                <a:xfrm>
                  <a:off x="570487" y="3732922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7" name="TextBox 58"/>
              <p:cNvSpPr txBox="1">
                <a:spLocks noChangeArrowheads="1"/>
              </p:cNvSpPr>
              <p:nvPr/>
            </p:nvSpPr>
            <p:spPr bwMode="auto">
              <a:xfrm>
                <a:off x="2093370" y="5658895"/>
                <a:ext cx="1818076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smtClean="0">
                    <a:latin typeface="Calibri"/>
                    <a:cs typeface="Calibri"/>
                  </a:rPr>
                  <a:t>Microbe that has</a:t>
                </a:r>
              </a:p>
              <a:p>
                <a:r>
                  <a:rPr lang="en-US" b="1" dirty="0" smtClean="0">
                    <a:latin typeface="Calibri"/>
                    <a:cs typeface="Calibri"/>
                  </a:rPr>
                  <a:t>been weakened</a:t>
                </a:r>
              </a:p>
              <a:p>
                <a:r>
                  <a:rPr lang="en-US" b="1" dirty="0" smtClean="0">
                    <a:latin typeface="Calibri"/>
                    <a:cs typeface="Calibri"/>
                  </a:rPr>
                  <a:t>(attenuated).</a:t>
                </a:r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063477" y="4464271"/>
                <a:ext cx="359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/>
                    <a:cs typeface="Calibri"/>
                  </a:rPr>
                  <a:t>2</a:t>
                </a:r>
                <a:r>
                  <a:rPr lang="en-US" dirty="0" smtClean="0">
                    <a:latin typeface="Calibri"/>
                    <a:cs typeface="Calibri"/>
                  </a:rPr>
                  <a:t>.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sp>
            <p:nvSpPr>
              <p:cNvPr id="19" name="Frame 18"/>
              <p:cNvSpPr/>
              <p:nvPr/>
            </p:nvSpPr>
            <p:spPr>
              <a:xfrm>
                <a:off x="1999010" y="4464270"/>
                <a:ext cx="2058752" cy="2237933"/>
              </a:xfrm>
              <a:prstGeom prst="frame">
                <a:avLst>
                  <a:gd name="adj1" fmla="val 2285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5" name="Cloud 14"/>
            <p:cNvSpPr/>
            <p:nvPr/>
          </p:nvSpPr>
          <p:spPr>
            <a:xfrm>
              <a:off x="3331014" y="4473661"/>
              <a:ext cx="644150" cy="580691"/>
            </a:xfrm>
            <a:prstGeom prst="cloud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92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-1967221" y="4332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8" name="Group 63"/>
          <p:cNvGrpSpPr/>
          <p:nvPr/>
        </p:nvGrpSpPr>
        <p:grpSpPr>
          <a:xfrm>
            <a:off x="3032717" y="2902714"/>
            <a:ext cx="2843683" cy="2386269"/>
            <a:chOff x="3623702" y="2066244"/>
            <a:chExt cx="2843683" cy="2386269"/>
          </a:xfrm>
        </p:grpSpPr>
        <p:grpSp>
          <p:nvGrpSpPr>
            <p:cNvPr id="9" name="Group 54"/>
            <p:cNvGrpSpPr/>
            <p:nvPr/>
          </p:nvGrpSpPr>
          <p:grpSpPr>
            <a:xfrm>
              <a:off x="3716957" y="2131550"/>
              <a:ext cx="2679871" cy="2216131"/>
              <a:chOff x="4248283" y="3297794"/>
              <a:chExt cx="2192329" cy="2216131"/>
            </a:xfrm>
          </p:grpSpPr>
          <p:sp>
            <p:nvSpPr>
              <p:cNvPr id="39" name="TextBox 62"/>
              <p:cNvSpPr txBox="1">
                <a:spLocks noChangeArrowheads="1"/>
              </p:cNvSpPr>
              <p:nvPr/>
            </p:nvSpPr>
            <p:spPr bwMode="auto">
              <a:xfrm>
                <a:off x="4254697" y="4313596"/>
                <a:ext cx="218591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V</a:t>
                </a:r>
                <a:r>
                  <a:rPr lang="en-US" b="1" dirty="0" smtClean="0"/>
                  <a:t>irus that has been genetically engineered so it is not infective</a:t>
                </a:r>
              </a:p>
              <a:p>
                <a:r>
                  <a:rPr lang="en-US" b="1" dirty="0" smtClean="0"/>
                  <a:t>(recombinant virus).</a:t>
                </a:r>
                <a:endParaRPr lang="en-US" b="1" dirty="0"/>
              </a:p>
            </p:txBody>
          </p:sp>
          <p:grpSp>
            <p:nvGrpSpPr>
              <p:cNvPr id="10" name="Group 53"/>
              <p:cNvGrpSpPr/>
              <p:nvPr/>
            </p:nvGrpSpPr>
            <p:grpSpPr>
              <a:xfrm>
                <a:off x="4776465" y="3483686"/>
                <a:ext cx="727027" cy="785046"/>
                <a:chOff x="4524763" y="3048890"/>
                <a:chExt cx="727027" cy="785046"/>
              </a:xfrm>
            </p:grpSpPr>
            <p:sp>
              <p:nvSpPr>
                <p:cNvPr id="42" name="Rectangle 41"/>
                <p:cNvSpPr/>
                <p:nvPr/>
              </p:nvSpPr>
              <p:spPr bwMode="auto">
                <a:xfrm>
                  <a:off x="4586537" y="3152702"/>
                  <a:ext cx="618994" cy="562928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4740070" y="3048890"/>
                  <a:ext cx="101309" cy="126695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5150481" y="3130641"/>
                  <a:ext cx="101309" cy="126695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5150481" y="3601240"/>
                  <a:ext cx="101309" cy="126695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 bwMode="auto">
                <a:xfrm>
                  <a:off x="4809468" y="3707241"/>
                  <a:ext cx="101309" cy="126695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 bwMode="auto">
                <a:xfrm>
                  <a:off x="4551664" y="3235227"/>
                  <a:ext cx="101309" cy="126695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 bwMode="auto">
                <a:xfrm>
                  <a:off x="4524763" y="3611818"/>
                  <a:ext cx="101309" cy="126695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4248283" y="3297794"/>
                <a:ext cx="359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4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p:grpSp>
        <p:sp>
          <p:nvSpPr>
            <p:cNvPr id="38" name="Frame 37"/>
            <p:cNvSpPr/>
            <p:nvPr/>
          </p:nvSpPr>
          <p:spPr>
            <a:xfrm>
              <a:off x="3623702" y="2066244"/>
              <a:ext cx="2843683" cy="2386269"/>
            </a:xfrm>
            <a:prstGeom prst="frame">
              <a:avLst>
                <a:gd name="adj1" fmla="val 1567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2816739" y="2875126"/>
            <a:ext cx="3124811" cy="2517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038364" y="696476"/>
            <a:ext cx="3174159" cy="2598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590800" y="1745050"/>
            <a:ext cx="5943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Calibri"/>
                <a:cs typeface="Calibri"/>
              </a:rPr>
              <a:t>These are just the antigens themselves.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Pros: </a:t>
            </a:r>
            <a:r>
              <a:rPr lang="en-US" sz="3000" dirty="0" smtClean="0">
                <a:latin typeface="Calibri"/>
                <a:cs typeface="Calibri"/>
              </a:rPr>
              <a:t>very safe, no danger of getting sick.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Cons: </a:t>
            </a:r>
            <a:r>
              <a:rPr lang="en-US" sz="3000" dirty="0" smtClean="0">
                <a:latin typeface="Calibri"/>
                <a:cs typeface="Calibri"/>
              </a:rPr>
              <a:t>they often don’t activate the innate immune system without help from an </a:t>
            </a:r>
            <a:r>
              <a:rPr lang="en-US" sz="3000" b="1" dirty="0" smtClean="0">
                <a:latin typeface="Calibri"/>
                <a:cs typeface="Calibri"/>
              </a:rPr>
              <a:t>adjuvant</a:t>
            </a:r>
            <a:r>
              <a:rPr lang="en-US" sz="3000" dirty="0" smtClean="0">
                <a:latin typeface="Calibri"/>
                <a:cs typeface="Calibri"/>
              </a:rPr>
              <a:t>.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Examples: </a:t>
            </a:r>
            <a:r>
              <a:rPr lang="en-US" sz="3000" dirty="0" smtClean="0">
                <a:latin typeface="Calibri"/>
                <a:cs typeface="Calibri"/>
              </a:rPr>
              <a:t>tetanus vaccine</a:t>
            </a:r>
          </a:p>
          <a:p>
            <a:endParaRPr lang="en-US" sz="3000" b="1" dirty="0" smtClean="0">
              <a:latin typeface="Calibri"/>
              <a:cs typeface="Calibri"/>
            </a:endParaRPr>
          </a:p>
          <a:p>
            <a:endParaRPr lang="en-US" sz="3000" b="1" dirty="0" smtClean="0">
              <a:latin typeface="Calibri"/>
              <a:cs typeface="Calibri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Microbe antigens only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grpSp>
        <p:nvGrpSpPr>
          <p:cNvPr id="37" name="Group 65"/>
          <p:cNvGrpSpPr/>
          <p:nvPr/>
        </p:nvGrpSpPr>
        <p:grpSpPr>
          <a:xfrm>
            <a:off x="248022" y="2179465"/>
            <a:ext cx="2577993" cy="2112396"/>
            <a:chOff x="6554509" y="2377898"/>
            <a:chExt cx="2577993" cy="2112396"/>
          </a:xfrm>
        </p:grpSpPr>
        <p:sp>
          <p:nvSpPr>
            <p:cNvPr id="40" name="TextBox 64"/>
            <p:cNvSpPr txBox="1">
              <a:spLocks noChangeArrowheads="1"/>
            </p:cNvSpPr>
            <p:nvPr/>
          </p:nvSpPr>
          <p:spPr bwMode="auto">
            <a:xfrm>
              <a:off x="6626984" y="3229634"/>
              <a:ext cx="250551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latin typeface="+mn-lt"/>
                </a:rPr>
                <a:t>Parts (antigens) of a microbe</a:t>
              </a:r>
              <a:endParaRPr lang="en-US" b="1" dirty="0">
                <a:latin typeface="+mn-lt"/>
              </a:endParaRPr>
            </a:p>
          </p:txBody>
        </p:sp>
        <p:grpSp>
          <p:nvGrpSpPr>
            <p:cNvPr id="48" name="Group 55"/>
            <p:cNvGrpSpPr/>
            <p:nvPr/>
          </p:nvGrpSpPr>
          <p:grpSpPr>
            <a:xfrm>
              <a:off x="7312978" y="2554735"/>
              <a:ext cx="761760" cy="504174"/>
              <a:chOff x="7312978" y="2554735"/>
              <a:chExt cx="761760" cy="504174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7727390" y="2554735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7879743" y="2707115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7782245" y="2964841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7410475" y="2964841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7410475" y="2613047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7312978" y="2801183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619414" y="2377898"/>
              <a:ext cx="35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3</a:t>
              </a:r>
              <a:r>
                <a:rPr lang="en-US" dirty="0" smtClean="0">
                  <a:latin typeface="+mn-lt"/>
                </a:rPr>
                <a:t>.</a:t>
              </a:r>
              <a:endParaRPr lang="en-US" dirty="0">
                <a:latin typeface="+mn-lt"/>
              </a:endParaRPr>
            </a:p>
          </p:txBody>
        </p:sp>
        <p:sp>
          <p:nvSpPr>
            <p:cNvPr id="51" name="Frame 50"/>
            <p:cNvSpPr/>
            <p:nvPr/>
          </p:nvSpPr>
          <p:spPr>
            <a:xfrm>
              <a:off x="6554509" y="2383556"/>
              <a:ext cx="2345761" cy="2106738"/>
            </a:xfrm>
            <a:prstGeom prst="frame">
              <a:avLst>
                <a:gd name="adj1" fmla="val 2447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06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-4918278" y="-9443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16077" y="1372162"/>
            <a:ext cx="60996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Calibri"/>
                <a:cs typeface="Calibri"/>
              </a:rPr>
              <a:t>These are microbes (mostly viruses) that are made of the capsid proteins only: no genetic material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Pros: </a:t>
            </a:r>
            <a:r>
              <a:rPr lang="en-US" sz="3000" dirty="0" smtClean="0">
                <a:latin typeface="Calibri"/>
                <a:cs typeface="Calibri"/>
              </a:rPr>
              <a:t>you have control over the process, very safe (cannot make you sick because there is no genetic material), great immune response.</a:t>
            </a:r>
          </a:p>
          <a:p>
            <a:r>
              <a:rPr lang="en-US" sz="3000" b="1" dirty="0" smtClean="0">
                <a:latin typeface="Calibri"/>
                <a:cs typeface="Calibri"/>
              </a:rPr>
              <a:t>Cons: </a:t>
            </a:r>
            <a:r>
              <a:rPr lang="en-US" sz="3000" dirty="0" smtClean="0">
                <a:latin typeface="Calibri"/>
                <a:cs typeface="Calibri"/>
              </a:rPr>
              <a:t>hard to make, needs lots of bioengineering and research.</a:t>
            </a:r>
            <a:endParaRPr lang="en-US" sz="3000" b="1" dirty="0" smtClean="0">
              <a:latin typeface="Calibri"/>
              <a:cs typeface="Calibri"/>
            </a:endParaRPr>
          </a:p>
          <a:p>
            <a:r>
              <a:rPr lang="en-US" sz="3000" b="1" dirty="0" smtClean="0">
                <a:latin typeface="Calibri"/>
                <a:cs typeface="Calibri"/>
              </a:rPr>
              <a:t>Examples: </a:t>
            </a:r>
            <a:r>
              <a:rPr lang="en-US" sz="3000" dirty="0" smtClean="0">
                <a:latin typeface="Calibri"/>
                <a:cs typeface="Calibri"/>
              </a:rPr>
              <a:t>Hepatitis </a:t>
            </a:r>
            <a:r>
              <a:rPr lang="en-US" sz="3000" dirty="0">
                <a:latin typeface="Calibri"/>
                <a:cs typeface="Calibri"/>
              </a:rPr>
              <a:t>B and HPV vaccines</a:t>
            </a:r>
          </a:p>
          <a:p>
            <a:endParaRPr lang="en-US" sz="3000" dirty="0">
              <a:latin typeface="Calibri"/>
              <a:cs typeface="Calibri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457200" y="198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latin typeface="Gill Sans"/>
                <a:ea typeface="ＭＳ Ｐゴシック" charset="-128"/>
                <a:cs typeface="Gill Sans"/>
              </a:rPr>
              <a:t>Recombinant microbes engineered to have antigens without infectivity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2394" y="2204170"/>
            <a:ext cx="2843683" cy="2386269"/>
            <a:chOff x="5927708" y="3975820"/>
            <a:chExt cx="2843683" cy="2386269"/>
          </a:xfrm>
        </p:grpSpPr>
        <p:grpSp>
          <p:nvGrpSpPr>
            <p:cNvPr id="32" name="Group 31"/>
            <p:cNvGrpSpPr/>
            <p:nvPr/>
          </p:nvGrpSpPr>
          <p:grpSpPr>
            <a:xfrm>
              <a:off x="5927708" y="3975820"/>
              <a:ext cx="2843683" cy="2386269"/>
              <a:chOff x="5927708" y="3975820"/>
              <a:chExt cx="2843683" cy="2386269"/>
            </a:xfrm>
          </p:grpSpPr>
          <p:grpSp>
            <p:nvGrpSpPr>
              <p:cNvPr id="33" name="Group 63"/>
              <p:cNvGrpSpPr/>
              <p:nvPr/>
            </p:nvGrpSpPr>
            <p:grpSpPr>
              <a:xfrm>
                <a:off x="5927708" y="3975820"/>
                <a:ext cx="2843683" cy="2386269"/>
                <a:chOff x="3623702" y="2066244"/>
                <a:chExt cx="2843683" cy="2386269"/>
              </a:xfrm>
            </p:grpSpPr>
            <p:grpSp>
              <p:nvGrpSpPr>
                <p:cNvPr id="50" name="Group 54"/>
                <p:cNvGrpSpPr/>
                <p:nvPr/>
              </p:nvGrpSpPr>
              <p:grpSpPr>
                <a:xfrm>
                  <a:off x="3683549" y="2131550"/>
                  <a:ext cx="2672031" cy="2295525"/>
                  <a:chOff x="4220952" y="3297794"/>
                  <a:chExt cx="2185915" cy="2295525"/>
                </a:xfrm>
              </p:grpSpPr>
              <p:sp>
                <p:nvSpPr>
                  <p:cNvPr id="53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0952" y="4669989"/>
                    <a:ext cx="2185915" cy="9233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b="1" dirty="0"/>
                      <a:t>The microbe has been genetically </a:t>
                    </a:r>
                    <a:r>
                      <a:rPr lang="en-US" b="1" dirty="0" smtClean="0"/>
                      <a:t>engineered, </a:t>
                    </a:r>
                    <a:r>
                      <a:rPr lang="en-US" b="1" dirty="0"/>
                      <a:t>so it is not </a:t>
                    </a:r>
                    <a:r>
                      <a:rPr lang="en-US" b="1" dirty="0" smtClean="0"/>
                      <a:t>infective</a:t>
                    </a:r>
                    <a:endParaRPr lang="en-US" b="1" dirty="0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4248283" y="3297794"/>
                    <a:ext cx="35993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latin typeface="+mn-lt"/>
                      </a:rPr>
                      <a:t>4</a:t>
                    </a:r>
                    <a:r>
                      <a:rPr lang="en-US" dirty="0" smtClean="0">
                        <a:latin typeface="+mn-lt"/>
                      </a:rPr>
                      <a:t>.</a:t>
                    </a:r>
                    <a:endParaRPr lang="en-US" dirty="0">
                      <a:latin typeface="+mn-lt"/>
                    </a:endParaRPr>
                  </a:p>
                </p:txBody>
              </p:sp>
            </p:grpSp>
            <p:sp>
              <p:nvSpPr>
                <p:cNvPr id="51" name="Frame 50"/>
                <p:cNvSpPr/>
                <p:nvPr/>
              </p:nvSpPr>
              <p:spPr>
                <a:xfrm>
                  <a:off x="3623702" y="2066244"/>
                  <a:ext cx="2843683" cy="2386269"/>
                </a:xfrm>
                <a:prstGeom prst="frame">
                  <a:avLst>
                    <a:gd name="adj1" fmla="val 1567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" name="Oval 33"/>
              <p:cNvSpPr/>
              <p:nvPr/>
            </p:nvSpPr>
            <p:spPr bwMode="auto">
              <a:xfrm>
                <a:off x="6993563" y="4201210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7336636" y="4333378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7349336" y="4771655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6993563" y="4914106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6676648" y="4297622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6579151" y="4646541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5" name="Oval 54"/>
            <p:cNvSpPr/>
            <p:nvPr/>
          </p:nvSpPr>
          <p:spPr bwMode="auto">
            <a:xfrm>
              <a:off x="6736404" y="4297622"/>
              <a:ext cx="711983" cy="609845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CCFFCC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10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0" y="-2693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3600" b="1" dirty="0">
                <a:latin typeface="Gill Sans"/>
                <a:cs typeface="Gill Sans"/>
              </a:rPr>
              <a:t>W</a:t>
            </a:r>
            <a:r>
              <a:rPr lang="en-US" sz="3600" b="1" dirty="0" smtClean="0">
                <a:latin typeface="Gill Sans"/>
                <a:cs typeface="Gill Sans"/>
              </a:rPr>
              <a:t>hich </a:t>
            </a:r>
            <a:r>
              <a:rPr lang="en-US" sz="3600" b="1" dirty="0">
                <a:latin typeface="Gill Sans"/>
                <a:cs typeface="Gill Sans"/>
              </a:rPr>
              <a:t>type of vaccine do you think is the best?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grpSp>
        <p:nvGrpSpPr>
          <p:cNvPr id="20" name="Group 65"/>
          <p:cNvGrpSpPr/>
          <p:nvPr/>
        </p:nvGrpSpPr>
        <p:grpSpPr>
          <a:xfrm>
            <a:off x="3718289" y="1571991"/>
            <a:ext cx="2577993" cy="2112396"/>
            <a:chOff x="6554509" y="2377898"/>
            <a:chExt cx="2577993" cy="2112396"/>
          </a:xfrm>
        </p:grpSpPr>
        <p:sp>
          <p:nvSpPr>
            <p:cNvPr id="22" name="TextBox 64"/>
            <p:cNvSpPr txBox="1">
              <a:spLocks noChangeArrowheads="1"/>
            </p:cNvSpPr>
            <p:nvPr/>
          </p:nvSpPr>
          <p:spPr bwMode="auto">
            <a:xfrm>
              <a:off x="6626984" y="3229634"/>
              <a:ext cx="250551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latin typeface="+mn-lt"/>
                </a:rPr>
                <a:t>Parts (antigens) of a microbe</a:t>
              </a:r>
              <a:endParaRPr lang="en-US" b="1" dirty="0">
                <a:latin typeface="+mn-lt"/>
              </a:endParaRPr>
            </a:p>
          </p:txBody>
        </p:sp>
        <p:grpSp>
          <p:nvGrpSpPr>
            <p:cNvPr id="21" name="Group 55"/>
            <p:cNvGrpSpPr/>
            <p:nvPr/>
          </p:nvGrpSpPr>
          <p:grpSpPr>
            <a:xfrm>
              <a:off x="7312978" y="2554735"/>
              <a:ext cx="761760" cy="504174"/>
              <a:chOff x="7312978" y="2554735"/>
              <a:chExt cx="761760" cy="504174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7727390" y="2554735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7879743" y="2707115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7782245" y="2964841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7410475" y="2964841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7410475" y="2613047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7312978" y="2801183"/>
                <a:ext cx="194995" cy="94068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619414" y="2377898"/>
              <a:ext cx="35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3</a:t>
              </a:r>
              <a:r>
                <a:rPr lang="en-US" dirty="0" smtClean="0">
                  <a:latin typeface="+mn-lt"/>
                </a:rPr>
                <a:t>.</a:t>
              </a:r>
              <a:endParaRPr lang="en-US" dirty="0">
                <a:latin typeface="+mn-lt"/>
              </a:endParaRPr>
            </a:p>
          </p:txBody>
        </p:sp>
        <p:sp>
          <p:nvSpPr>
            <p:cNvPr id="65" name="Frame 64"/>
            <p:cNvSpPr/>
            <p:nvPr/>
          </p:nvSpPr>
          <p:spPr>
            <a:xfrm>
              <a:off x="6554509" y="2383556"/>
              <a:ext cx="2345761" cy="2106738"/>
            </a:xfrm>
            <a:prstGeom prst="frame">
              <a:avLst>
                <a:gd name="adj1" fmla="val 2447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0" y="-2693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27708" y="3975820"/>
            <a:ext cx="2843683" cy="2386269"/>
            <a:chOff x="5927708" y="3975820"/>
            <a:chExt cx="2843683" cy="2386269"/>
          </a:xfrm>
        </p:grpSpPr>
        <p:grpSp>
          <p:nvGrpSpPr>
            <p:cNvPr id="17" name="Group 63"/>
            <p:cNvGrpSpPr/>
            <p:nvPr/>
          </p:nvGrpSpPr>
          <p:grpSpPr>
            <a:xfrm>
              <a:off x="5927708" y="3975820"/>
              <a:ext cx="2843683" cy="2386269"/>
              <a:chOff x="3623702" y="2066244"/>
              <a:chExt cx="2843683" cy="2386269"/>
            </a:xfrm>
          </p:grpSpPr>
          <p:grpSp>
            <p:nvGrpSpPr>
              <p:cNvPr id="18" name="Group 54"/>
              <p:cNvGrpSpPr/>
              <p:nvPr/>
            </p:nvGrpSpPr>
            <p:grpSpPr>
              <a:xfrm>
                <a:off x="3683549" y="2131550"/>
                <a:ext cx="2672031" cy="2295525"/>
                <a:chOff x="4220952" y="3297794"/>
                <a:chExt cx="2185915" cy="2295525"/>
              </a:xfrm>
            </p:grpSpPr>
            <p:sp>
              <p:nvSpPr>
                <p:cNvPr id="30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4220952" y="4669989"/>
                  <a:ext cx="2185915" cy="923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/>
                    <a:t>The microbe has been genetically </a:t>
                  </a:r>
                  <a:r>
                    <a:rPr lang="en-US" b="1" dirty="0" smtClean="0"/>
                    <a:t>engineered, </a:t>
                  </a:r>
                  <a:r>
                    <a:rPr lang="en-US" b="1" dirty="0"/>
                    <a:t>so it is not infective.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48283" y="3297794"/>
                  <a:ext cx="359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+mn-lt"/>
                    </a:rPr>
                    <a:t>4</a:t>
                  </a:r>
                  <a:r>
                    <a:rPr lang="en-US" dirty="0" smtClean="0">
                      <a:latin typeface="+mn-lt"/>
                    </a:rPr>
                    <a:t>.</a:t>
                  </a: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62" name="Frame 61"/>
              <p:cNvSpPr/>
              <p:nvPr/>
            </p:nvSpPr>
            <p:spPr>
              <a:xfrm>
                <a:off x="3623702" y="2066244"/>
                <a:ext cx="2843683" cy="2386269"/>
              </a:xfrm>
              <a:prstGeom prst="frame">
                <a:avLst>
                  <a:gd name="adj1" fmla="val 1567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" name="Oval 53"/>
            <p:cNvSpPr/>
            <p:nvPr/>
          </p:nvSpPr>
          <p:spPr bwMode="auto">
            <a:xfrm>
              <a:off x="6993563" y="4201210"/>
              <a:ext cx="194995" cy="94068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336636" y="4333378"/>
              <a:ext cx="194995" cy="94068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349336" y="4771655"/>
              <a:ext cx="194995" cy="94068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6993563" y="4914106"/>
              <a:ext cx="194995" cy="94068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6676648" y="4297622"/>
              <a:ext cx="194995" cy="94068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6579151" y="4646541"/>
              <a:ext cx="194995" cy="94068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79865" y="4101671"/>
            <a:ext cx="2058752" cy="2237933"/>
            <a:chOff x="2530327" y="4078360"/>
            <a:chExt cx="2058752" cy="2237933"/>
          </a:xfrm>
        </p:grpSpPr>
        <p:grpSp>
          <p:nvGrpSpPr>
            <p:cNvPr id="66" name="Group 60"/>
            <p:cNvGrpSpPr/>
            <p:nvPr/>
          </p:nvGrpSpPr>
          <p:grpSpPr>
            <a:xfrm>
              <a:off x="2530327" y="4078360"/>
              <a:ext cx="2058752" cy="2237933"/>
              <a:chOff x="1999010" y="4464270"/>
              <a:chExt cx="2058752" cy="2237933"/>
            </a:xfrm>
          </p:grpSpPr>
          <p:grpSp>
            <p:nvGrpSpPr>
              <p:cNvPr id="69" name="Group 38"/>
              <p:cNvGrpSpPr/>
              <p:nvPr/>
            </p:nvGrpSpPr>
            <p:grpSpPr>
              <a:xfrm>
                <a:off x="2640636" y="4796807"/>
                <a:ext cx="976349" cy="735216"/>
                <a:chOff x="570487" y="3376395"/>
                <a:chExt cx="976349" cy="735216"/>
              </a:xfrm>
            </p:grpSpPr>
            <p:sp>
              <p:nvSpPr>
                <p:cNvPr id="73" name="Oval 72"/>
                <p:cNvSpPr/>
                <p:nvPr/>
              </p:nvSpPr>
              <p:spPr bwMode="auto">
                <a:xfrm>
                  <a:off x="967937" y="3376395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 bwMode="auto">
                <a:xfrm>
                  <a:off x="1351814" y="3533242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 bwMode="auto">
                <a:xfrm>
                  <a:off x="1295305" y="3811347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 bwMode="auto">
                <a:xfrm>
                  <a:off x="906720" y="4017528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 bwMode="auto">
                <a:xfrm>
                  <a:off x="654919" y="3484927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 bwMode="auto">
                <a:xfrm>
                  <a:off x="570487" y="3732922"/>
                  <a:ext cx="195022" cy="94083"/>
                </a:xfrm>
                <a:prstGeom prst="ellipse">
                  <a:avLst/>
                </a:prstGeom>
                <a:solidFill>
                  <a:srgbClr val="66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70" name="TextBox 58"/>
              <p:cNvSpPr txBox="1">
                <a:spLocks noChangeArrowheads="1"/>
              </p:cNvSpPr>
              <p:nvPr/>
            </p:nvSpPr>
            <p:spPr bwMode="auto">
              <a:xfrm>
                <a:off x="2093370" y="5658895"/>
                <a:ext cx="1818076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smtClean="0">
                    <a:latin typeface="Calibri"/>
                    <a:cs typeface="Calibri"/>
                  </a:rPr>
                  <a:t>Microbe that has</a:t>
                </a:r>
              </a:p>
              <a:p>
                <a:r>
                  <a:rPr lang="en-US" b="1" dirty="0" smtClean="0">
                    <a:latin typeface="Calibri"/>
                    <a:cs typeface="Calibri"/>
                  </a:rPr>
                  <a:t>been weakened</a:t>
                </a:r>
              </a:p>
              <a:p>
                <a:r>
                  <a:rPr lang="en-US" b="1" dirty="0" smtClean="0">
                    <a:latin typeface="Calibri"/>
                    <a:cs typeface="Calibri"/>
                  </a:rPr>
                  <a:t>(attenuated).</a:t>
                </a:r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063477" y="4464271"/>
                <a:ext cx="359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/>
                    <a:cs typeface="Calibri"/>
                  </a:rPr>
                  <a:t>2</a:t>
                </a:r>
                <a:r>
                  <a:rPr lang="en-US" dirty="0" smtClean="0">
                    <a:latin typeface="Calibri"/>
                    <a:cs typeface="Calibri"/>
                  </a:rPr>
                  <a:t>.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sp>
            <p:nvSpPr>
              <p:cNvPr id="72" name="Frame 71"/>
              <p:cNvSpPr/>
              <p:nvPr/>
            </p:nvSpPr>
            <p:spPr>
              <a:xfrm>
                <a:off x="1999010" y="4464270"/>
                <a:ext cx="2058752" cy="2237933"/>
              </a:xfrm>
              <a:prstGeom prst="frame">
                <a:avLst>
                  <a:gd name="adj1" fmla="val 2285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68" name="Cloud 67"/>
            <p:cNvSpPr/>
            <p:nvPr/>
          </p:nvSpPr>
          <p:spPr>
            <a:xfrm>
              <a:off x="3331014" y="4473661"/>
              <a:ext cx="644150" cy="580691"/>
            </a:xfrm>
            <a:prstGeom prst="cloud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3231" y="1561316"/>
            <a:ext cx="2210960" cy="2286986"/>
            <a:chOff x="533231" y="1561316"/>
            <a:chExt cx="2210960" cy="2286986"/>
          </a:xfrm>
        </p:grpSpPr>
        <p:sp>
          <p:nvSpPr>
            <p:cNvPr id="29" name="Explosion 1 28"/>
            <p:cNvSpPr/>
            <p:nvPr/>
          </p:nvSpPr>
          <p:spPr>
            <a:xfrm>
              <a:off x="1089346" y="1814580"/>
              <a:ext cx="811418" cy="688707"/>
            </a:xfrm>
            <a:prstGeom prst="irregularSeal1">
              <a:avLst/>
            </a:prstGeom>
            <a:solidFill>
              <a:srgbClr val="59595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62"/>
            <p:cNvGrpSpPr/>
            <p:nvPr/>
          </p:nvGrpSpPr>
          <p:grpSpPr>
            <a:xfrm>
              <a:off x="533231" y="1561316"/>
              <a:ext cx="2210960" cy="2286986"/>
              <a:chOff x="94055" y="1830704"/>
              <a:chExt cx="2210960" cy="2286986"/>
            </a:xfrm>
          </p:grpSpPr>
          <p:grpSp>
            <p:nvGrpSpPr>
              <p:cNvPr id="13" name="Group 51"/>
              <p:cNvGrpSpPr/>
              <p:nvPr/>
            </p:nvGrpSpPr>
            <p:grpSpPr>
              <a:xfrm>
                <a:off x="94055" y="1830704"/>
                <a:ext cx="2116905" cy="2184555"/>
                <a:chOff x="94055" y="2242616"/>
                <a:chExt cx="2116905" cy="2184555"/>
              </a:xfrm>
            </p:grpSpPr>
            <p:sp>
              <p:nvSpPr>
                <p:cNvPr id="4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181663" y="3503841"/>
                  <a:ext cx="2029297" cy="923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 smtClean="0">
                      <a:latin typeface="+mn-lt"/>
                    </a:rPr>
                    <a:t>Microbe that has</a:t>
                  </a:r>
                </a:p>
                <a:p>
                  <a:r>
                    <a:rPr lang="en-US" b="1" dirty="0" smtClean="0">
                      <a:latin typeface="+mn-lt"/>
                    </a:rPr>
                    <a:t>been completely</a:t>
                  </a:r>
                </a:p>
                <a:p>
                  <a:r>
                    <a:rPr lang="en-US" b="1" dirty="0" smtClean="0">
                      <a:latin typeface="+mn-lt"/>
                    </a:rPr>
                    <a:t>Inactivated (killed).</a:t>
                  </a:r>
                  <a:endParaRPr lang="en-US" b="1" dirty="0">
                    <a:latin typeface="+mn-lt"/>
                  </a:endParaRPr>
                </a:p>
              </p:txBody>
            </p:sp>
            <p:grpSp>
              <p:nvGrpSpPr>
                <p:cNvPr id="14" name="Group 37"/>
                <p:cNvGrpSpPr/>
                <p:nvPr/>
              </p:nvGrpSpPr>
              <p:grpSpPr>
                <a:xfrm>
                  <a:off x="572626" y="2547064"/>
                  <a:ext cx="955160" cy="634072"/>
                  <a:chOff x="572626" y="3403661"/>
                  <a:chExt cx="955160" cy="634072"/>
                </a:xfrm>
              </p:grpSpPr>
              <p:sp>
                <p:nvSpPr>
                  <p:cNvPr id="6" name="Oval 5"/>
                  <p:cNvSpPr/>
                  <p:nvPr/>
                </p:nvSpPr>
                <p:spPr bwMode="auto">
                  <a:xfrm>
                    <a:off x="960438" y="3403661"/>
                    <a:ext cx="195022" cy="94083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7" name="Oval 6"/>
                  <p:cNvSpPr/>
                  <p:nvPr/>
                </p:nvSpPr>
                <p:spPr bwMode="auto">
                  <a:xfrm>
                    <a:off x="1332764" y="3571342"/>
                    <a:ext cx="195022" cy="94083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 bwMode="auto">
                  <a:xfrm>
                    <a:off x="1251203" y="3869654"/>
                    <a:ext cx="195022" cy="94083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 bwMode="auto">
                  <a:xfrm>
                    <a:off x="860857" y="3943650"/>
                    <a:ext cx="195022" cy="94083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" name="Oval 9"/>
                  <p:cNvSpPr/>
                  <p:nvPr/>
                </p:nvSpPr>
                <p:spPr bwMode="auto">
                  <a:xfrm>
                    <a:off x="639085" y="3434127"/>
                    <a:ext cx="195022" cy="94083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 bwMode="auto">
                  <a:xfrm>
                    <a:off x="572626" y="3730303"/>
                    <a:ext cx="195022" cy="94083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48" name="TextBox 47"/>
                <p:cNvSpPr txBox="1"/>
                <p:nvPr/>
              </p:nvSpPr>
              <p:spPr>
                <a:xfrm>
                  <a:off x="94055" y="2242616"/>
                  <a:ext cx="359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+mn-lt"/>
                    </a:rPr>
                    <a:t>1</a:t>
                  </a:r>
                  <a:r>
                    <a:rPr lang="en-US" dirty="0" smtClean="0">
                      <a:latin typeface="+mn-lt"/>
                    </a:rPr>
                    <a:t>.</a:t>
                  </a: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58" name="Frame 57"/>
              <p:cNvSpPr/>
              <p:nvPr/>
            </p:nvSpPr>
            <p:spPr>
              <a:xfrm>
                <a:off x="94055" y="1830704"/>
                <a:ext cx="2210960" cy="2286986"/>
              </a:xfrm>
              <a:prstGeom prst="frame">
                <a:avLst>
                  <a:gd name="adj1" fmla="val 223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5" name="Oval 104"/>
          <p:cNvSpPr/>
          <p:nvPr/>
        </p:nvSpPr>
        <p:spPr bwMode="auto">
          <a:xfrm>
            <a:off x="6736404" y="4297622"/>
            <a:ext cx="711983" cy="609845"/>
          </a:xfrm>
          <a:prstGeom prst="ellipse">
            <a:avLst/>
          </a:prstGeom>
          <a:solidFill>
            <a:srgbClr val="CC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CFFCC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71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Why do so many vaccines cause side effects?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2294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en-US" b="1" dirty="0">
                <a:cs typeface="Calibri"/>
              </a:rPr>
              <a:t>Prepare for the Great Debate!</a:t>
            </a:r>
          </a:p>
          <a:p>
            <a:pPr lvl="0" fontAlgn="auto">
              <a:spcAft>
                <a:spcPts val="0"/>
              </a:spcAft>
              <a:defRPr/>
            </a:pPr>
            <a:endParaRPr lang="en-US" sz="3000" b="1" dirty="0">
              <a:cs typeface="Calibri"/>
            </a:endParaRPr>
          </a:p>
          <a:p>
            <a:pPr marL="342900" lvl="1" indent="-342900" fontAlgn="auto">
              <a:spcAft>
                <a:spcPts val="0"/>
              </a:spcAft>
              <a:buNone/>
              <a:defRPr/>
            </a:pPr>
            <a:endParaRPr lang="en-US" sz="3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9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Lesson 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z="2400" b="1" dirty="0"/>
              <a:t>After finishing today’s lesson, you will be able to:</a:t>
            </a:r>
          </a:p>
          <a:p>
            <a:pPr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d</a:t>
            </a:r>
            <a:r>
              <a:rPr lang="en-US" sz="2400" b="1" dirty="0" smtClean="0"/>
              <a:t>escribe the pros and cons of the </a:t>
            </a:r>
            <a:r>
              <a:rPr lang="en-US" sz="2400" b="1" u="sng" dirty="0" smtClean="0"/>
              <a:t>four</a:t>
            </a:r>
            <a:r>
              <a:rPr lang="en-US" sz="2400" b="1" dirty="0" smtClean="0"/>
              <a:t> main types of vaccines.</a:t>
            </a:r>
            <a:endParaRPr lang="en-US" sz="2400" b="1" dirty="0"/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e</a:t>
            </a:r>
            <a:r>
              <a:rPr lang="en-US" sz="2400" b="1" dirty="0" smtClean="0"/>
              <a:t>xplain how </a:t>
            </a:r>
            <a:r>
              <a:rPr lang="en-US" sz="2400" b="1" dirty="0"/>
              <a:t>vaccines work.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d</a:t>
            </a:r>
            <a:r>
              <a:rPr lang="en-US" sz="2400" b="1" dirty="0" smtClean="0"/>
              <a:t>escribe the qualities of a </a:t>
            </a:r>
            <a:r>
              <a:rPr lang="en-US" sz="2400" b="1" dirty="0"/>
              <a:t>good </a:t>
            </a:r>
            <a:r>
              <a:rPr lang="en-US" sz="2400" b="1" dirty="0" smtClean="0"/>
              <a:t>vaccine.</a:t>
            </a:r>
            <a:endParaRPr lang="en-US" sz="2400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607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ea typeface="ＭＳ Ｐゴシック" charset="-128"/>
              </a:rPr>
              <a:t>What qualities do you want in a </a:t>
            </a:r>
            <a:r>
              <a:rPr lang="en-US" b="1" u="sng" dirty="0">
                <a:ea typeface="ＭＳ Ｐゴシック" charset="-128"/>
              </a:rPr>
              <a:t>good</a:t>
            </a:r>
            <a:r>
              <a:rPr lang="en-US" b="1" dirty="0">
                <a:ea typeface="ＭＳ Ｐゴシック" charset="-128"/>
              </a:rPr>
              <a:t> vaccine?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22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</a:rPr>
              <a:t>What qualities do you want in a </a:t>
            </a:r>
            <a:r>
              <a:rPr lang="en-US" u="sng" dirty="0">
                <a:ea typeface="ＭＳ Ｐゴシック" charset="-128"/>
              </a:rPr>
              <a:t>good</a:t>
            </a:r>
            <a:r>
              <a:rPr lang="en-US" dirty="0">
                <a:ea typeface="ＭＳ Ｐゴシック" charset="-128"/>
              </a:rPr>
              <a:t> vaccine?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420"/>
            <a:ext cx="8229600" cy="4525963"/>
          </a:xfrm>
        </p:spPr>
        <p:txBody>
          <a:bodyPr/>
          <a:lstStyle/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ea typeface="ＭＳ Ｐゴシック" charset="-128"/>
                <a:cs typeface="Calibri"/>
              </a:rPr>
              <a:t>Protection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u="sng" dirty="0" smtClean="0">
                <a:cs typeface="Calibri"/>
              </a:rPr>
              <a:t>Sterilizing immunity</a:t>
            </a:r>
            <a:r>
              <a:rPr lang="en-US" sz="2000" dirty="0" smtClean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Totally prevented or cleared by the immune system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en-US" sz="2000" dirty="0">
                <a:cs typeface="Calibri"/>
              </a:rPr>
              <a:t>v</a:t>
            </a:r>
            <a:r>
              <a:rPr lang="en-US" sz="2000" dirty="0" smtClean="0">
                <a:cs typeface="Calibri"/>
              </a:rPr>
              <a:t>s. </a:t>
            </a:r>
            <a:endParaRPr lang="en-US" sz="2000" dirty="0">
              <a:cs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u="sng" dirty="0">
                <a:cs typeface="Calibri"/>
              </a:rPr>
              <a:t>Non-sterilizing immunity</a:t>
            </a:r>
            <a:r>
              <a:rPr lang="en-US" sz="2000" dirty="0">
                <a:cs typeface="Calibri"/>
              </a:rPr>
              <a:t> – Pathogen is controlled and </a:t>
            </a:r>
            <a:r>
              <a:rPr lang="en-US" sz="2000" dirty="0" smtClean="0">
                <a:cs typeface="Calibri"/>
              </a:rPr>
              <a:t>disarmed </a:t>
            </a:r>
            <a:r>
              <a:rPr lang="en-US" sz="2000" dirty="0">
                <a:cs typeface="Calibri"/>
              </a:rPr>
              <a:t>but stays in your system</a:t>
            </a:r>
          </a:p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ea typeface="ＭＳ Ｐゴシック" charset="-128"/>
                <a:cs typeface="Calibri"/>
              </a:rPr>
              <a:t>Number of doses</a:t>
            </a:r>
            <a:r>
              <a:rPr lang="en-US" sz="2000" dirty="0">
                <a:ea typeface="ＭＳ Ｐゴシック" charset="-128"/>
                <a:cs typeface="Calibri"/>
              </a:rPr>
              <a:t>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cs typeface="Calibri"/>
              </a:rPr>
              <a:t>Is one shot enough?</a:t>
            </a:r>
          </a:p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ea typeface="ＭＳ Ｐゴシック" charset="-128"/>
                <a:cs typeface="Calibri"/>
              </a:rPr>
              <a:t>Immunological memory</a:t>
            </a:r>
            <a:endParaRPr lang="en-US" sz="2000" dirty="0">
              <a:ea typeface="ＭＳ Ｐゴシック" charset="-128"/>
              <a:cs typeface="Calibri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cs typeface="Calibri"/>
              </a:rPr>
              <a:t>Do you need to be revaccinated every year?</a:t>
            </a:r>
          </a:p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ea typeface="ＭＳ Ｐゴシック" charset="-128"/>
                <a:cs typeface="Calibri"/>
              </a:rPr>
              <a:t>Practicality</a:t>
            </a:r>
            <a:endParaRPr lang="en-US" sz="2000" dirty="0">
              <a:ea typeface="ＭＳ Ｐゴシック" charset="-128"/>
              <a:cs typeface="Calibri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cs typeface="Calibri"/>
              </a:rPr>
              <a:t>Does </a:t>
            </a:r>
            <a:r>
              <a:rPr lang="en-US" sz="2000" dirty="0" smtClean="0">
                <a:cs typeface="Calibri"/>
              </a:rPr>
              <a:t>the vaccine </a:t>
            </a:r>
            <a:r>
              <a:rPr lang="en-US" sz="2000" dirty="0">
                <a:cs typeface="Calibri"/>
              </a:rPr>
              <a:t>need </a:t>
            </a:r>
            <a:r>
              <a:rPr lang="en-US" sz="2000" dirty="0" smtClean="0">
                <a:cs typeface="Calibri"/>
              </a:rPr>
              <a:t>refrigeration for storage?</a:t>
            </a:r>
            <a:endParaRPr lang="en-US" sz="2000" dirty="0">
              <a:cs typeface="Calibri"/>
            </a:endParaRPr>
          </a:p>
          <a:p>
            <a:pPr lvl="0">
              <a:buFont typeface="Arial"/>
              <a:buChar char="•"/>
              <a:defRPr/>
            </a:pPr>
            <a:r>
              <a:rPr lang="en-US" sz="2000" b="1" dirty="0">
                <a:ea typeface="ＭＳ Ｐゴシック" charset="-128"/>
                <a:cs typeface="Calibri"/>
              </a:rPr>
              <a:t>Economical</a:t>
            </a:r>
            <a:endParaRPr lang="en-US" sz="2000" dirty="0">
              <a:ea typeface="ＭＳ Ｐゴシック" charset="-128"/>
              <a:cs typeface="Calibri"/>
            </a:endParaRPr>
          </a:p>
          <a:p>
            <a:pPr lvl="1">
              <a:buFont typeface="Arial"/>
              <a:buChar char="–"/>
              <a:defRPr/>
            </a:pPr>
            <a:r>
              <a:rPr lang="en-US" sz="2000" dirty="0">
                <a:cs typeface="Calibri"/>
              </a:rPr>
              <a:t>Is it affordable?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981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Discussion:</a:t>
            </a:r>
            <a:br>
              <a:rPr lang="en-US" dirty="0" smtClean="0"/>
            </a:br>
            <a:r>
              <a:rPr lang="en-US" dirty="0" smtClean="0"/>
              <a:t>How </a:t>
            </a:r>
            <a:r>
              <a:rPr lang="en-US" dirty="0"/>
              <a:t>do vaccines work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49" y="1899908"/>
            <a:ext cx="5053155" cy="33626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2625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They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stimulate </a:t>
            </a:r>
            <a:r>
              <a:rPr lang="en-US" sz="3000" b="1" dirty="0" smtClean="0">
                <a:latin typeface="+mn-lt"/>
                <a:ea typeface="+mj-ea"/>
                <a:cs typeface="+mj-cs"/>
              </a:rPr>
              <a:t>immune memories in the absence of a dangerous infection!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285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sson 5.5_Vaccin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727200"/>
            <a:ext cx="8045450" cy="4525963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8900" y="321304"/>
            <a:ext cx="8774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3200" b="1" dirty="0">
                <a:latin typeface="Gill Sans"/>
                <a:ea typeface="ＭＳ Ｐゴシック" charset="-128"/>
                <a:cs typeface="Gill Sans"/>
              </a:rPr>
              <a:t>A vaccine contains antigens that trick the immune system into </a:t>
            </a:r>
            <a:r>
              <a:rPr lang="en-US" sz="3200" b="1" dirty="0" smtClean="0">
                <a:latin typeface="Gill Sans"/>
                <a:ea typeface="ＭＳ Ｐゴシック" charset="-128"/>
                <a:cs typeface="Gill Sans"/>
              </a:rPr>
              <a:t>responding</a:t>
            </a:r>
            <a:endParaRPr lang="en-US" sz="3200" dirty="0">
              <a:latin typeface="Gill Sans"/>
              <a:ea typeface="ＭＳ Ｐゴシック" charset="-128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1584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3463" y="143504"/>
            <a:ext cx="8774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A vaccine contains antigens that trick the immune system into responding: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sp>
        <p:nvSpPr>
          <p:cNvPr id="51" name="TextBox 77"/>
          <p:cNvSpPr txBox="1">
            <a:spLocks noChangeArrowheads="1"/>
          </p:cNvSpPr>
          <p:nvPr/>
        </p:nvSpPr>
        <p:spPr bwMode="auto">
          <a:xfrm>
            <a:off x="153463" y="2526567"/>
            <a:ext cx="383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1.</a:t>
            </a:r>
            <a:endParaRPr lang="en-US" sz="2000" b="1" dirty="0"/>
          </a:p>
        </p:txBody>
      </p:sp>
      <p:sp>
        <p:nvSpPr>
          <p:cNvPr id="52" name="TextBox 78"/>
          <p:cNvSpPr txBox="1">
            <a:spLocks noChangeArrowheads="1"/>
          </p:cNvSpPr>
          <p:nvPr/>
        </p:nvSpPr>
        <p:spPr bwMode="auto">
          <a:xfrm>
            <a:off x="153463" y="5065669"/>
            <a:ext cx="383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2.</a:t>
            </a:r>
            <a:endParaRPr lang="en-US" sz="2000" b="1" dirty="0"/>
          </a:p>
        </p:txBody>
      </p:sp>
      <p:grpSp>
        <p:nvGrpSpPr>
          <p:cNvPr id="5" name="Group 58"/>
          <p:cNvGrpSpPr/>
          <p:nvPr/>
        </p:nvGrpSpPr>
        <p:grpSpPr>
          <a:xfrm>
            <a:off x="1103154" y="1634500"/>
            <a:ext cx="6629401" cy="2118125"/>
            <a:chOff x="1212849" y="1647426"/>
            <a:chExt cx="6629401" cy="2118125"/>
          </a:xfrm>
        </p:grpSpPr>
        <p:grpSp>
          <p:nvGrpSpPr>
            <p:cNvPr id="15" name="Group 53"/>
            <p:cNvGrpSpPr>
              <a:grpSpLocks/>
            </p:cNvGrpSpPr>
            <p:nvPr/>
          </p:nvGrpSpPr>
          <p:grpSpPr bwMode="auto">
            <a:xfrm>
              <a:off x="1212849" y="2025221"/>
              <a:ext cx="6629401" cy="1740330"/>
              <a:chOff x="879" y="2356"/>
              <a:chExt cx="4057" cy="1033"/>
            </a:xfrm>
          </p:grpSpPr>
          <p:sp>
            <p:nvSpPr>
              <p:cNvPr id="4" name="Right Arrow 3"/>
              <p:cNvSpPr/>
              <p:nvPr/>
            </p:nvSpPr>
            <p:spPr>
              <a:xfrm>
                <a:off x="3043" y="2743"/>
                <a:ext cx="286" cy="150"/>
              </a:xfrm>
              <a:prstGeom prst="right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16" name="Group 22"/>
              <p:cNvGrpSpPr>
                <a:grpSpLocks/>
              </p:cNvGrpSpPr>
              <p:nvPr/>
            </p:nvGrpSpPr>
            <p:grpSpPr bwMode="auto">
              <a:xfrm rot="10800000" flipH="1">
                <a:off x="1565" y="2785"/>
                <a:ext cx="225" cy="114"/>
                <a:chOff x="4093" y="2969"/>
                <a:chExt cx="225" cy="114"/>
              </a:xfrm>
            </p:grpSpPr>
            <p:sp>
              <p:nvSpPr>
                <p:cNvPr id="23" name="Rectangle 5"/>
                <p:cNvSpPr>
                  <a:spLocks noChangeArrowheads="1"/>
                </p:cNvSpPr>
                <p:nvPr/>
              </p:nvSpPr>
              <p:spPr bwMode="auto">
                <a:xfrm>
                  <a:off x="4093" y="2969"/>
                  <a:ext cx="225" cy="29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rot="10800000"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4" name="Rectangle 6"/>
                <p:cNvSpPr>
                  <a:spLocks noChangeArrowheads="1"/>
                </p:cNvSpPr>
                <p:nvPr/>
              </p:nvSpPr>
              <p:spPr bwMode="auto">
                <a:xfrm>
                  <a:off x="4104" y="3054"/>
                  <a:ext cx="155" cy="29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rot="10800000"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6" name="Oval 5"/>
              <p:cNvSpPr/>
              <p:nvPr/>
            </p:nvSpPr>
            <p:spPr bwMode="auto">
              <a:xfrm>
                <a:off x="879" y="2512"/>
                <a:ext cx="710" cy="677"/>
              </a:xfrm>
              <a:prstGeom prst="ellipse">
                <a:avLst/>
              </a:prstGeom>
              <a:effectLst>
                <a:glow rad="101600">
                  <a:schemeClr val="accent6">
                    <a:lumMod val="75000"/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600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1284" y="2644"/>
                <a:ext cx="70" cy="7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1365" y="2644"/>
                <a:ext cx="70" cy="7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1469" y="2743"/>
                <a:ext cx="70" cy="7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1434" y="2780"/>
                <a:ext cx="70" cy="7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1295" y="2780"/>
                <a:ext cx="70" cy="7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1504" y="2780"/>
                <a:ext cx="69" cy="7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1364" y="2707"/>
                <a:ext cx="70" cy="7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Oval 112"/>
              <p:cNvSpPr/>
              <p:nvPr/>
            </p:nvSpPr>
            <p:spPr bwMode="auto">
              <a:xfrm>
                <a:off x="1771" y="2796"/>
                <a:ext cx="69" cy="7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25" name="Group 30"/>
              <p:cNvGrpSpPr>
                <a:grpSpLocks/>
              </p:cNvGrpSpPr>
              <p:nvPr/>
            </p:nvGrpSpPr>
            <p:grpSpPr bwMode="auto">
              <a:xfrm>
                <a:off x="1788" y="2482"/>
                <a:ext cx="887" cy="671"/>
                <a:chOff x="7016818" y="2991644"/>
                <a:chExt cx="1411220" cy="1074738"/>
              </a:xfrm>
            </p:grpSpPr>
            <p:sp>
              <p:nvSpPr>
                <p:cNvPr id="20" name="Rectangle 19"/>
                <p:cNvSpPr/>
                <p:nvPr/>
              </p:nvSpPr>
              <p:spPr bwMode="auto">
                <a:xfrm rot="10800000" flipV="1">
                  <a:off x="7016818" y="3421660"/>
                  <a:ext cx="357805" cy="48233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 rot="10800000" flipV="1">
                  <a:off x="7107812" y="3546399"/>
                  <a:ext cx="245219" cy="48231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 bwMode="auto">
                <a:xfrm>
                  <a:off x="7302501" y="2991644"/>
                  <a:ext cx="1125537" cy="1074738"/>
                </a:xfrm>
                <a:prstGeom prst="ellipse">
                  <a:avLst/>
                </a:prstGeom>
                <a:solidFill>
                  <a:srgbClr val="FF000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T</a:t>
                  </a:r>
                </a:p>
                <a:p>
                  <a:pPr algn="ctr"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cell</a:t>
                  </a:r>
                  <a:endParaRPr lang="en-US" sz="1500" dirty="0">
                    <a:solidFill>
                      <a:schemeClr val="tx1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2" name="Group 52"/>
              <p:cNvGrpSpPr>
                <a:grpSpLocks/>
              </p:cNvGrpSpPr>
              <p:nvPr/>
            </p:nvGrpSpPr>
            <p:grpSpPr bwMode="auto">
              <a:xfrm>
                <a:off x="3737" y="2462"/>
                <a:ext cx="1080" cy="792"/>
                <a:chOff x="3707" y="2552"/>
                <a:chExt cx="1080" cy="792"/>
              </a:xfrm>
            </p:grpSpPr>
            <p:sp>
              <p:nvSpPr>
                <p:cNvPr id="17" name="Rectangle 16"/>
                <p:cNvSpPr/>
                <p:nvPr/>
              </p:nvSpPr>
              <p:spPr bwMode="auto">
                <a:xfrm rot="10800000" flipV="1">
                  <a:off x="3707" y="2824"/>
                  <a:ext cx="266" cy="33"/>
                </a:xfrm>
                <a:prstGeom prst="rect">
                  <a:avLst/>
                </a:prstGeom>
                <a:solidFill>
                  <a:srgbClr val="FF0000"/>
                </a:solidFill>
                <a:effectLst>
                  <a:glow rad="101600">
                    <a:schemeClr val="accent6">
                      <a:lumMod val="75000"/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 bwMode="auto">
                <a:xfrm rot="10800000" flipV="1">
                  <a:off x="3764" y="2892"/>
                  <a:ext cx="184" cy="34"/>
                </a:xfrm>
                <a:prstGeom prst="rect">
                  <a:avLst/>
                </a:prstGeom>
                <a:solidFill>
                  <a:srgbClr val="FF0000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 bwMode="auto">
                <a:xfrm>
                  <a:off x="3947" y="2552"/>
                  <a:ext cx="840" cy="792"/>
                </a:xfrm>
                <a:prstGeom prst="ellipse">
                  <a:avLst/>
                </a:prstGeom>
                <a:solidFill>
                  <a:srgbClr val="FF0000"/>
                </a:solidFill>
                <a:effectLst>
                  <a:glow rad="101600">
                    <a:srgbClr val="FF6600">
                      <a:alpha val="75000"/>
                    </a:srgb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T</a:t>
                  </a:r>
                </a:p>
                <a:p>
                  <a:pPr algn="ctr"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cell</a:t>
                  </a:r>
                </a:p>
              </p:txBody>
            </p:sp>
          </p:grpSp>
        </p:grpSp>
        <p:sp>
          <p:nvSpPr>
            <p:cNvPr id="53" name="TextBox 52"/>
            <p:cNvSpPr txBox="1"/>
            <p:nvPr/>
          </p:nvSpPr>
          <p:spPr>
            <a:xfrm>
              <a:off x="3310398" y="1647426"/>
              <a:ext cx="35143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  <a:cs typeface="Calibri (theme body)"/>
                </a:rPr>
                <a:t>The antigen-presenting cell activates the Helper T-cell</a:t>
              </a:r>
              <a:endParaRPr lang="en-US" sz="1600" b="1" dirty="0">
                <a:latin typeface="+mn-lt"/>
                <a:cs typeface="Calibri (theme body)"/>
              </a:endParaRPr>
            </a:p>
          </p:txBody>
        </p:sp>
      </p:grpSp>
      <p:grpSp>
        <p:nvGrpSpPr>
          <p:cNvPr id="35" name="Group 59"/>
          <p:cNvGrpSpPr/>
          <p:nvPr/>
        </p:nvGrpSpPr>
        <p:grpSpPr>
          <a:xfrm>
            <a:off x="926959" y="4204927"/>
            <a:ext cx="7717612" cy="2156815"/>
            <a:chOff x="1023102" y="3797419"/>
            <a:chExt cx="7717612" cy="2156815"/>
          </a:xfrm>
        </p:grpSpPr>
        <p:grpSp>
          <p:nvGrpSpPr>
            <p:cNvPr id="36" name="Group 52"/>
            <p:cNvGrpSpPr>
              <a:grpSpLocks/>
            </p:cNvGrpSpPr>
            <p:nvPr/>
          </p:nvGrpSpPr>
          <p:grpSpPr bwMode="auto">
            <a:xfrm>
              <a:off x="1023102" y="3986223"/>
              <a:ext cx="7717612" cy="1968011"/>
              <a:chOff x="719" y="2015"/>
              <a:chExt cx="4694" cy="1140"/>
            </a:xfrm>
          </p:grpSpPr>
          <p:pic>
            <p:nvPicPr>
              <p:cNvPr id="26" name="Picture 6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36" y="2149"/>
                <a:ext cx="31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95" y="2583"/>
                <a:ext cx="31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36" y="2917"/>
                <a:ext cx="31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66" y="2015"/>
                <a:ext cx="271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Oval 29"/>
              <p:cNvSpPr/>
              <p:nvPr/>
            </p:nvSpPr>
            <p:spPr>
              <a:xfrm>
                <a:off x="3946" y="2317"/>
                <a:ext cx="886" cy="570"/>
              </a:xfrm>
              <a:prstGeom prst="ellipse">
                <a:avLst/>
              </a:prstGeom>
              <a:solidFill>
                <a:srgbClr val="FF6600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  <a:outerShdw blurRad="40000" dist="23000" dir="5400000" rotWithShape="0">
                  <a:schemeClr val="bg2">
                    <a:lumMod val="50000"/>
                    <a:alpha val="3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chemeClr val="tx1"/>
                    </a:solidFill>
                    <a:ea typeface="ＭＳ Ｐゴシック" charset="-128"/>
                    <a:cs typeface="ＭＳ Ｐゴシック" charset="-128"/>
                  </a:rPr>
                  <a:t>B cell</a:t>
                </a:r>
                <a:endParaRPr lang="en-US" sz="1500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Right Arrow 30"/>
              <p:cNvSpPr/>
              <p:nvPr/>
            </p:nvSpPr>
            <p:spPr>
              <a:xfrm>
                <a:off x="3066" y="2592"/>
                <a:ext cx="282" cy="146"/>
              </a:xfrm>
              <a:prstGeom prst="right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38" name="Group 58"/>
              <p:cNvGrpSpPr>
                <a:grpSpLocks/>
              </p:cNvGrpSpPr>
              <p:nvPr/>
            </p:nvGrpSpPr>
            <p:grpSpPr bwMode="auto">
              <a:xfrm rot="10800000">
                <a:off x="1661" y="2548"/>
                <a:ext cx="225" cy="107"/>
                <a:chOff x="4107" y="2980"/>
                <a:chExt cx="225" cy="107"/>
              </a:xfrm>
            </p:grpSpPr>
            <p:sp>
              <p:nvSpPr>
                <p:cNvPr id="49" name="Rectangle 5"/>
                <p:cNvSpPr>
                  <a:spLocks noChangeArrowheads="1"/>
                </p:cNvSpPr>
                <p:nvPr/>
              </p:nvSpPr>
              <p:spPr bwMode="auto">
                <a:xfrm>
                  <a:off x="4107" y="2980"/>
                  <a:ext cx="225" cy="29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rot="10800000"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50" name="Rectangle 6"/>
                <p:cNvSpPr>
                  <a:spLocks noChangeArrowheads="1"/>
                </p:cNvSpPr>
                <p:nvPr/>
              </p:nvSpPr>
              <p:spPr bwMode="auto">
                <a:xfrm>
                  <a:off x="4120" y="3058"/>
                  <a:ext cx="155" cy="29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rot="10800000"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</p:grpSp>
          <p:pic>
            <p:nvPicPr>
              <p:cNvPr id="33" name="Picture 26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2079" y="2074"/>
                <a:ext cx="213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Oval 112"/>
              <p:cNvSpPr/>
              <p:nvPr/>
            </p:nvSpPr>
            <p:spPr bwMode="auto">
              <a:xfrm flipH="1">
                <a:off x="1625" y="2563"/>
                <a:ext cx="69" cy="7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4" name="Group 30"/>
              <p:cNvGrpSpPr>
                <a:grpSpLocks/>
              </p:cNvGrpSpPr>
              <p:nvPr/>
            </p:nvGrpSpPr>
            <p:grpSpPr bwMode="auto">
              <a:xfrm flipH="1">
                <a:off x="719" y="2276"/>
                <a:ext cx="889" cy="677"/>
                <a:chOff x="7016752" y="2991644"/>
                <a:chExt cx="1411286" cy="1074738"/>
              </a:xfrm>
            </p:grpSpPr>
            <p:sp>
              <p:nvSpPr>
                <p:cNvPr id="46" name="Rectangle 45"/>
                <p:cNvSpPr/>
                <p:nvPr/>
              </p:nvSpPr>
              <p:spPr bwMode="auto">
                <a:xfrm rot="10800000" flipV="1">
                  <a:off x="7016752" y="3421856"/>
                  <a:ext cx="357187" cy="4762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 bwMode="auto">
                <a:xfrm rot="10800000" flipV="1">
                  <a:off x="7107239" y="3547268"/>
                  <a:ext cx="246063" cy="4762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 bwMode="auto">
                <a:xfrm>
                  <a:off x="7302501" y="2991644"/>
                  <a:ext cx="1125537" cy="1074738"/>
                </a:xfrm>
                <a:prstGeom prst="ellipse">
                  <a:avLst/>
                </a:prstGeom>
                <a:solidFill>
                  <a:srgbClr val="FF0000"/>
                </a:solidFill>
                <a:effectLst>
                  <a:glow rad="101600">
                    <a:schemeClr val="accent6">
                      <a:lumMod val="75000"/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T</a:t>
                  </a:r>
                </a:p>
                <a:p>
                  <a:pPr algn="ctr"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cell</a:t>
                  </a:r>
                  <a:endParaRPr lang="en-US" sz="1500" dirty="0">
                    <a:solidFill>
                      <a:schemeClr val="tx1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5" name="Group 40"/>
              <p:cNvGrpSpPr>
                <a:grpSpLocks/>
              </p:cNvGrpSpPr>
              <p:nvPr/>
            </p:nvGrpSpPr>
            <p:grpSpPr bwMode="auto">
              <a:xfrm>
                <a:off x="1833" y="2275"/>
                <a:ext cx="709" cy="677"/>
                <a:chOff x="1890017" y="3764941"/>
                <a:chExt cx="1125537" cy="1074738"/>
              </a:xfrm>
            </p:grpSpPr>
            <p:sp>
              <p:nvSpPr>
                <p:cNvPr id="37" name="Oval 36"/>
                <p:cNvSpPr/>
                <p:nvPr/>
              </p:nvSpPr>
              <p:spPr bwMode="auto">
                <a:xfrm flipH="1">
                  <a:off x="1890017" y="3764941"/>
                  <a:ext cx="1125537" cy="1074738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r>
                    <a:rPr lang="en-US" sz="1600" b="1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B</a:t>
                  </a:r>
                </a:p>
                <a:p>
                  <a:pPr algn="ctr">
                    <a:defRPr/>
                  </a:pPr>
                  <a:r>
                    <a:rPr lang="en-US" sz="1600" b="1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rPr>
                    <a:t>cell</a:t>
                  </a:r>
                  <a:endParaRPr lang="en-US" sz="1500">
                    <a:solidFill>
                      <a:schemeClr val="tx1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grpSp>
              <p:nvGrpSpPr>
                <p:cNvPr id="57" name="Group 39"/>
                <p:cNvGrpSpPr>
                  <a:grpSpLocks/>
                </p:cNvGrpSpPr>
                <p:nvPr/>
              </p:nvGrpSpPr>
              <p:grpSpPr bwMode="auto">
                <a:xfrm>
                  <a:off x="2493637" y="4019903"/>
                  <a:ext cx="458788" cy="331788"/>
                  <a:chOff x="3003550" y="3827463"/>
                  <a:chExt cx="458788" cy="331788"/>
                </a:xfrm>
              </p:grpSpPr>
              <p:sp>
                <p:nvSpPr>
                  <p:cNvPr id="39" name="Oval 38"/>
                  <p:cNvSpPr/>
                  <p:nvPr/>
                </p:nvSpPr>
                <p:spPr bwMode="auto">
                  <a:xfrm flipH="1">
                    <a:off x="3351213" y="3827463"/>
                    <a:ext cx="111125" cy="117475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 sz="100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 bwMode="auto">
                  <a:xfrm flipH="1">
                    <a:off x="3222625" y="3827463"/>
                    <a:ext cx="111125" cy="117475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 sz="100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 bwMode="auto">
                  <a:xfrm flipH="1">
                    <a:off x="3057525" y="3984625"/>
                    <a:ext cx="111125" cy="117475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 sz="100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 bwMode="auto">
                  <a:xfrm flipH="1">
                    <a:off x="3113088" y="4043363"/>
                    <a:ext cx="111125" cy="115888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 sz="100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 bwMode="auto">
                  <a:xfrm flipH="1">
                    <a:off x="3333750" y="4043363"/>
                    <a:ext cx="111125" cy="115888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 sz="100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4" name="Oval 43"/>
                  <p:cNvSpPr/>
                  <p:nvPr/>
                </p:nvSpPr>
                <p:spPr bwMode="auto">
                  <a:xfrm flipH="1">
                    <a:off x="3003550" y="4043363"/>
                    <a:ext cx="109537" cy="115888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 sz="100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 bwMode="auto">
                  <a:xfrm flipH="1">
                    <a:off x="3224213" y="3927475"/>
                    <a:ext cx="111125" cy="115888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 sz="1000">
                      <a:solidFill>
                        <a:schemeClr val="tx1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</p:grpSp>
        </p:grpSp>
        <p:sp>
          <p:nvSpPr>
            <p:cNvPr id="56" name="TextBox 55"/>
            <p:cNvSpPr txBox="1"/>
            <p:nvPr/>
          </p:nvSpPr>
          <p:spPr>
            <a:xfrm>
              <a:off x="3433983" y="3797419"/>
              <a:ext cx="38231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The activated Helper T-cell stimulates the</a:t>
              </a:r>
            </a:p>
            <a:p>
              <a:pPr algn="ctr"/>
              <a:r>
                <a:rPr lang="en-US" sz="1600" b="1" dirty="0" smtClean="0">
                  <a:latin typeface="+mn-lt"/>
                </a:rPr>
                <a:t>B cell to make memory B cells and antibodies</a:t>
              </a:r>
              <a:endParaRPr lang="en-US" sz="1600" b="1" dirty="0">
                <a:latin typeface="+mn-lt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926959" y="3301155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Antigen-presenting </a:t>
            </a:r>
          </a:p>
          <a:p>
            <a:r>
              <a:rPr lang="en-US" sz="1400" b="1" dirty="0" smtClean="0"/>
              <a:t>cell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2813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vaccine</a:t>
            </a:r>
            <a:endParaRPr lang="en-US" dirty="0"/>
          </a:p>
        </p:txBody>
      </p:sp>
      <p:pic>
        <p:nvPicPr>
          <p:cNvPr id="4" name="Smallpox Vaccine 1955 - YouTube_640x48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680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</a:t>
            </a:r>
            <a:r>
              <a:rPr lang="en-US" u="sng" dirty="0" smtClean="0"/>
              <a:t>four</a:t>
            </a:r>
            <a:r>
              <a:rPr lang="en-US" dirty="0" smtClean="0"/>
              <a:t> main types of vaccines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381"/>
            <a:ext cx="8229600" cy="452596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Gill Sans"/>
                <a:ea typeface="ＭＳ Ｐゴシック" charset="-128"/>
                <a:cs typeface="Gill Sans"/>
              </a:rPr>
              <a:t>Killed (inactivated) </a:t>
            </a:r>
            <a:r>
              <a:rPr lang="en-US" sz="2800" b="1" dirty="0" smtClean="0">
                <a:latin typeface="Gill Sans"/>
                <a:ea typeface="ＭＳ Ｐゴシック" charset="-128"/>
                <a:cs typeface="Gill Sans"/>
              </a:rPr>
              <a:t>microbes</a:t>
            </a:r>
          </a:p>
          <a:p>
            <a:pPr marL="514350" lvl="0" indent="-514350">
              <a:buFont typeface="+mj-lt"/>
              <a:buAutoNum type="arabicPeriod"/>
            </a:pPr>
            <a:endParaRPr lang="en-US" sz="2800" b="1" dirty="0" smtClean="0">
              <a:latin typeface="Gill Sans"/>
              <a:ea typeface="ＭＳ Ｐゴシック" charset="-128"/>
              <a:cs typeface="Gill San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Gill Sans"/>
                <a:ea typeface="ＭＳ Ｐゴシック" charset="-128"/>
                <a:cs typeface="Gill Sans"/>
              </a:rPr>
              <a:t>Live but weakened (attenuated) </a:t>
            </a:r>
            <a:r>
              <a:rPr lang="en-US" sz="2800" b="1" dirty="0" smtClean="0">
                <a:latin typeface="Gill Sans"/>
                <a:ea typeface="ＭＳ Ｐゴシック" charset="-128"/>
                <a:cs typeface="Gill Sans"/>
              </a:rPr>
              <a:t>microbes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 smtClean="0">
              <a:latin typeface="Gill Sans"/>
              <a:ea typeface="ＭＳ Ｐゴシック" charset="-128"/>
              <a:cs typeface="Gill Sans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Gill Sans"/>
                <a:ea typeface="ＭＳ Ｐゴシック" charset="-128"/>
                <a:cs typeface="Gill Sans"/>
              </a:rPr>
              <a:t>Microbe antigens </a:t>
            </a:r>
            <a:r>
              <a:rPr lang="en-US" sz="2800" b="1" dirty="0" smtClean="0">
                <a:latin typeface="Gill Sans"/>
                <a:ea typeface="ＭＳ Ｐゴシック" charset="-128"/>
                <a:cs typeface="Gill Sans"/>
              </a:rPr>
              <a:t>only</a:t>
            </a:r>
          </a:p>
          <a:p>
            <a:pPr marL="514350" lvl="0" indent="-514350">
              <a:buFont typeface="+mj-lt"/>
              <a:buAutoNum type="arabicPeriod"/>
            </a:pPr>
            <a:endParaRPr lang="en-US" sz="2800" b="1" dirty="0">
              <a:latin typeface="Gill Sans"/>
              <a:ea typeface="ＭＳ Ｐゴシック" charset="-128"/>
              <a:cs typeface="Gill Sans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800" b="1" dirty="0" smtClean="0">
                <a:latin typeface="Gill Sans"/>
                <a:ea typeface="ＭＳ Ｐゴシック" charset="-128"/>
                <a:cs typeface="Gill Sans"/>
              </a:rPr>
              <a:t>Recombinant </a:t>
            </a:r>
            <a:r>
              <a:rPr lang="en-US" sz="2800" b="1" dirty="0">
                <a:latin typeface="Gill Sans"/>
                <a:ea typeface="ＭＳ Ｐゴシック" charset="-128"/>
                <a:cs typeface="Gill Sans"/>
              </a:rPr>
              <a:t>microbes engineered to </a:t>
            </a:r>
            <a:r>
              <a:rPr lang="en-US" sz="2800" b="1" dirty="0" smtClean="0">
                <a:latin typeface="Gill Sans"/>
                <a:ea typeface="ＭＳ Ｐゴシック" charset="-128"/>
                <a:cs typeface="Gill Sans"/>
              </a:rPr>
              <a:t>contain </a:t>
            </a:r>
            <a:r>
              <a:rPr lang="en-US" sz="2800" b="1" dirty="0">
                <a:latin typeface="Gill Sans"/>
                <a:ea typeface="ＭＳ Ｐゴシック" charset="-128"/>
                <a:cs typeface="Gill Sans"/>
              </a:rPr>
              <a:t>antigens without infectivity</a:t>
            </a:r>
            <a:endParaRPr lang="en-US" sz="2800" dirty="0">
              <a:latin typeface="Gill Sans"/>
              <a:ea typeface="ＭＳ Ｐゴシック" charset="-128"/>
              <a:cs typeface="Gill Sans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800" dirty="0">
              <a:latin typeface="Gill Sans"/>
              <a:ea typeface="ＭＳ Ｐゴシック" charset="-128"/>
              <a:cs typeface="Gill Sans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Gill Sans"/>
              <a:ea typeface="ＭＳ Ｐゴシック" charset="-128"/>
              <a:cs typeface="Gill Sans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800" dirty="0">
              <a:latin typeface="Gill Sans"/>
              <a:ea typeface="ＭＳ Ｐゴシック" charset="-128"/>
              <a:cs typeface="Gill Sans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099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68367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17037</TotalTime>
  <Words>622</Words>
  <Application>Microsoft Macintosh PowerPoint</Application>
  <PresentationFormat>On-screen Show (4:3)</PresentationFormat>
  <Paragraphs>111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Theme</vt:lpstr>
      <vt:lpstr>PowerPoint Presentation</vt:lpstr>
      <vt:lpstr>Lesson Objectives:</vt:lpstr>
      <vt:lpstr>Do Now</vt:lpstr>
      <vt:lpstr>What qualities do you want in a good vaccine?</vt:lpstr>
      <vt:lpstr>Discussion: How do vaccines work?</vt:lpstr>
      <vt:lpstr>PowerPoint Presentation</vt:lpstr>
      <vt:lpstr>PowerPoint Presentation</vt:lpstr>
      <vt:lpstr>The first vaccine</vt:lpstr>
      <vt:lpstr>There are four main types of vaccines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 Up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Infectious Diseases Module !</dc:title>
  <dc:creator>berri jacque</dc:creator>
  <cp:lastModifiedBy>Desislava</cp:lastModifiedBy>
  <cp:revision>141</cp:revision>
  <cp:lastPrinted>2014-08-05T21:41:33Z</cp:lastPrinted>
  <dcterms:created xsi:type="dcterms:W3CDTF">2014-02-28T16:37:15Z</dcterms:created>
  <dcterms:modified xsi:type="dcterms:W3CDTF">2014-11-14T22:11:26Z</dcterms:modified>
</cp:coreProperties>
</file>